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6" r:id="rId3"/>
    <p:sldId id="284" r:id="rId4"/>
    <p:sldId id="285" r:id="rId5"/>
    <p:sldId id="287" r:id="rId6"/>
    <p:sldId id="278" r:id="rId7"/>
    <p:sldId id="280" r:id="rId8"/>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281B340E-FD4A-4760-844E-761BE4994AD8}" type="datetimeFigureOut">
              <a:rPr lang="en-GB" smtClean="0"/>
              <a:t>15/01/2020</a:t>
            </a:fld>
            <a:endParaRPr lang="en-GB"/>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DFB36E41-AB61-49B0-95C8-176A6B97607B}" type="slidenum">
              <a:rPr lang="en-GB" smtClean="0"/>
              <a:t>‹#›</a:t>
            </a:fld>
            <a:endParaRPr lang="en-GB"/>
          </a:p>
        </p:txBody>
      </p:sp>
    </p:spTree>
    <p:extLst>
      <p:ext uri="{BB962C8B-B14F-4D97-AF65-F5344CB8AC3E}">
        <p14:creationId xmlns:p14="http://schemas.microsoft.com/office/powerpoint/2010/main" val="122751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CBD1D-0700-47C3-814E-81562E99B0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85EC65-1A5A-4289-AE29-8ABCA90A43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943C79-2723-470F-BC48-F2C6C5F3F6EF}"/>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5" name="Footer Placeholder 4">
            <a:extLst>
              <a:ext uri="{FF2B5EF4-FFF2-40B4-BE49-F238E27FC236}">
                <a16:creationId xmlns:a16="http://schemas.microsoft.com/office/drawing/2014/main" id="{71C69531-8C3C-4E6A-82FA-EA2CC30F61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93D057-A54F-4608-88BB-31659AD9BD9D}"/>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565711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1A118-1202-4ECF-AB21-308F90737A8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E95C1F-BF4C-437C-B716-5FCA5C05C0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D83A42-3359-486B-BA77-E0E21C83009D}"/>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5" name="Footer Placeholder 4">
            <a:extLst>
              <a:ext uri="{FF2B5EF4-FFF2-40B4-BE49-F238E27FC236}">
                <a16:creationId xmlns:a16="http://schemas.microsoft.com/office/drawing/2014/main" id="{30230F3B-D9B5-4FD1-B9F0-B406FF547D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C88660-E0C0-4177-A475-31872B3F48B4}"/>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55049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9C7A8-7011-46FE-936C-5D3E294ED6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F03CC5-11A8-4914-A3BA-5616FBF3A91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C35A1C-5556-4E27-81C5-6F15CD387096}"/>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5" name="Footer Placeholder 4">
            <a:extLst>
              <a:ext uri="{FF2B5EF4-FFF2-40B4-BE49-F238E27FC236}">
                <a16:creationId xmlns:a16="http://schemas.microsoft.com/office/drawing/2014/main" id="{BFAC7C9B-9BD6-4C16-A311-942BB15A6F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EABD72-9FCB-415A-82A2-EC639C90AF10}"/>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1802899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C8055-866F-4D36-95CC-8F466CF578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A3B7A4-4E28-423C-A31A-E3B711BA82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8FFEA7-0F39-43E8-989D-8E9C790414BE}"/>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5" name="Footer Placeholder 4">
            <a:extLst>
              <a:ext uri="{FF2B5EF4-FFF2-40B4-BE49-F238E27FC236}">
                <a16:creationId xmlns:a16="http://schemas.microsoft.com/office/drawing/2014/main" id="{7FD839C2-1203-4A80-A162-CC3E76065D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CCFBAC-6BF7-49A2-988E-7EBD032B378B}"/>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306325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1A61-A41E-482F-992D-1D7C271E71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D4F00B-4437-41AA-A288-CDC306CDF0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E5903E-9E08-44F0-AA90-F0A3E61DAFCF}"/>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5" name="Footer Placeholder 4">
            <a:extLst>
              <a:ext uri="{FF2B5EF4-FFF2-40B4-BE49-F238E27FC236}">
                <a16:creationId xmlns:a16="http://schemas.microsoft.com/office/drawing/2014/main" id="{624A67A4-6D46-40C6-8454-220AC74D6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23A91E-3751-4686-91DA-04E9CDFE8BD3}"/>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352513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C7A7B-3F4A-4897-9D67-C84DCA0AF2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B4BBF1-1B68-40FC-BE8F-4C1EC9468E7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5E8147-0C24-4F78-822F-E37AA7C3EF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ED252C6-E125-4E7B-AF8A-64B2F3120B04}"/>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6" name="Footer Placeholder 5">
            <a:extLst>
              <a:ext uri="{FF2B5EF4-FFF2-40B4-BE49-F238E27FC236}">
                <a16:creationId xmlns:a16="http://schemas.microsoft.com/office/drawing/2014/main" id="{2A303D65-2769-4D6E-8353-DA705E5CDB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A13FC2-12C8-4995-8397-BE3191C72A38}"/>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27515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A3FD-DC61-4750-AF42-7CD2C5F779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D2D460-D6B5-4A41-85EA-9FA0C7F5CB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B3792D-5A1A-4080-9BEE-6CB0FEE45A6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06ABC6-BB82-4198-925C-FB7B8BC20C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A154C4D-C559-4FA8-B445-24F91D728B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3AA3E5-78CF-453C-BCD2-6A35680FB51E}"/>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8" name="Footer Placeholder 7">
            <a:extLst>
              <a:ext uri="{FF2B5EF4-FFF2-40B4-BE49-F238E27FC236}">
                <a16:creationId xmlns:a16="http://schemas.microsoft.com/office/drawing/2014/main" id="{F1ED784E-AA5F-4B38-891D-056E2AB1F1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0E7610-7A0A-4EC4-B29C-A3EE5BAC48E8}"/>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153253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9D634-0A18-472B-9BBB-036633E23F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95F2F2-5BAA-46F8-9287-5AFAEF284261}"/>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4" name="Footer Placeholder 3">
            <a:extLst>
              <a:ext uri="{FF2B5EF4-FFF2-40B4-BE49-F238E27FC236}">
                <a16:creationId xmlns:a16="http://schemas.microsoft.com/office/drawing/2014/main" id="{37FA4BA5-1F86-4A07-BD80-4FDF6C543A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7077DF-E572-4528-876E-186B55AEACD1}"/>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2287182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10B654-596A-4851-922A-E44BFCF0B71C}"/>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3" name="Footer Placeholder 2">
            <a:extLst>
              <a:ext uri="{FF2B5EF4-FFF2-40B4-BE49-F238E27FC236}">
                <a16:creationId xmlns:a16="http://schemas.microsoft.com/office/drawing/2014/main" id="{4D52F2AE-A73C-4265-9955-02BEAB48A1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7B7259-FFB7-4A8E-948B-8A7AE7D1FBDE}"/>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116910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224E-B1C8-40B2-936F-03B823BA5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384AC5-4F15-4D3E-B5CB-E7D519CF6F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BA9BE0-1AB9-4CB0-B8A4-969ECB443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341992-2BF3-4505-8A04-8874134092A5}"/>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6" name="Footer Placeholder 5">
            <a:extLst>
              <a:ext uri="{FF2B5EF4-FFF2-40B4-BE49-F238E27FC236}">
                <a16:creationId xmlns:a16="http://schemas.microsoft.com/office/drawing/2014/main" id="{BAA419B0-A92A-4628-B775-42C20D4C2C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949F64-6E48-4A23-B53E-7720F18FCE80}"/>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69941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C7FF1-F4A2-495B-A659-318A11AC4A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056D43-BE57-4C8E-B1F8-16F8460195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3149A1-7EC4-43B7-B53F-9F829B4760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19F1EB-E54E-4F47-AE0F-39C4EEF91641}"/>
              </a:ext>
            </a:extLst>
          </p:cNvPr>
          <p:cNvSpPr>
            <a:spLocks noGrp="1"/>
          </p:cNvSpPr>
          <p:nvPr>
            <p:ph type="dt" sz="half" idx="10"/>
          </p:nvPr>
        </p:nvSpPr>
        <p:spPr/>
        <p:txBody>
          <a:bodyPr/>
          <a:lstStyle/>
          <a:p>
            <a:fld id="{F0E95435-10EB-429A-9147-CCF6491141B7}" type="datetimeFigureOut">
              <a:rPr lang="en-GB" smtClean="0"/>
              <a:t>15/01/2020</a:t>
            </a:fld>
            <a:endParaRPr lang="en-GB"/>
          </a:p>
        </p:txBody>
      </p:sp>
      <p:sp>
        <p:nvSpPr>
          <p:cNvPr id="6" name="Footer Placeholder 5">
            <a:extLst>
              <a:ext uri="{FF2B5EF4-FFF2-40B4-BE49-F238E27FC236}">
                <a16:creationId xmlns:a16="http://schemas.microsoft.com/office/drawing/2014/main" id="{F195BF75-795B-4E5A-8BD1-D80B493A98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36316B-E23F-48FA-95F4-44825601AED3}"/>
              </a:ext>
            </a:extLst>
          </p:cNvPr>
          <p:cNvSpPr>
            <a:spLocks noGrp="1"/>
          </p:cNvSpPr>
          <p:nvPr>
            <p:ph type="sldNum" sz="quarter" idx="12"/>
          </p:nvPr>
        </p:nvSpPr>
        <p:spPr/>
        <p:txBody>
          <a:bodyPr/>
          <a:lstStyle/>
          <a:p>
            <a:fld id="{5F8F4BBF-103F-41FB-9364-C2F1A14EBCA1}" type="slidenum">
              <a:rPr lang="en-GB" smtClean="0"/>
              <a:t>‹#›</a:t>
            </a:fld>
            <a:endParaRPr lang="en-GB"/>
          </a:p>
        </p:txBody>
      </p:sp>
    </p:spTree>
    <p:extLst>
      <p:ext uri="{BB962C8B-B14F-4D97-AF65-F5344CB8AC3E}">
        <p14:creationId xmlns:p14="http://schemas.microsoft.com/office/powerpoint/2010/main" val="239662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
            <a:lum/>
          </a:blip>
          <a:srcRect/>
          <a:stretch>
            <a:fillRect l="19000" t="-37000" r="1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126019-BBB5-47F1-BED0-5A004FEA4A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02A31F-A345-434E-8550-D3E117D3A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0ABEE6-919F-4B49-A140-6BFFF197D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95435-10EB-429A-9147-CCF6491141B7}" type="datetimeFigureOut">
              <a:rPr lang="en-GB" smtClean="0"/>
              <a:t>15/01/2020</a:t>
            </a:fld>
            <a:endParaRPr lang="en-GB"/>
          </a:p>
        </p:txBody>
      </p:sp>
      <p:sp>
        <p:nvSpPr>
          <p:cNvPr id="5" name="Footer Placeholder 4">
            <a:extLst>
              <a:ext uri="{FF2B5EF4-FFF2-40B4-BE49-F238E27FC236}">
                <a16:creationId xmlns:a16="http://schemas.microsoft.com/office/drawing/2014/main" id="{9427516F-7052-43C2-94DC-17FA5EAB64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294F58-4CA7-447F-A563-03CE9A8857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F4BBF-103F-41FB-9364-C2F1A14EBCA1}" type="slidenum">
              <a:rPr lang="en-GB" smtClean="0"/>
              <a:t>‹#›</a:t>
            </a:fld>
            <a:endParaRPr lang="en-GB"/>
          </a:p>
        </p:txBody>
      </p:sp>
    </p:spTree>
    <p:extLst>
      <p:ext uri="{BB962C8B-B14F-4D97-AF65-F5344CB8AC3E}">
        <p14:creationId xmlns:p14="http://schemas.microsoft.com/office/powerpoint/2010/main" val="3795293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8589571-0B92-45AA-BF5E-30A01F7978AD}"/>
              </a:ext>
            </a:extLst>
          </p:cNvPr>
          <p:cNvSpPr txBox="1"/>
          <p:nvPr/>
        </p:nvSpPr>
        <p:spPr>
          <a:xfrm>
            <a:off x="1793875" y="1750844"/>
            <a:ext cx="8242299" cy="2739211"/>
          </a:xfrm>
          <a:prstGeom prst="rect">
            <a:avLst/>
          </a:prstGeom>
          <a:noFill/>
        </p:spPr>
        <p:txBody>
          <a:bodyPr wrap="square" rtlCol="0">
            <a:spAutoFit/>
          </a:bodyPr>
          <a:lstStyle/>
          <a:p>
            <a:pPr algn="ctr"/>
            <a:endParaRPr lang="en-GB" sz="4400" b="1" dirty="0"/>
          </a:p>
          <a:p>
            <a:pPr algn="ctr"/>
            <a:r>
              <a:rPr lang="en-GB" sz="4400" b="1" dirty="0"/>
              <a:t>Earls Colne Neighbourhood Plan</a:t>
            </a:r>
          </a:p>
          <a:p>
            <a:pPr algn="ctr"/>
            <a:r>
              <a:rPr lang="en-GB" sz="4400" b="1" dirty="0"/>
              <a:t>Update </a:t>
            </a:r>
          </a:p>
          <a:p>
            <a:pPr algn="ctr"/>
            <a:r>
              <a:rPr lang="en-GB" sz="2000" b="1" dirty="0"/>
              <a:t>Parish Council Meting</a:t>
            </a:r>
          </a:p>
          <a:p>
            <a:pPr algn="ctr"/>
            <a:r>
              <a:rPr lang="en-GB" sz="2000" b="1" dirty="0"/>
              <a:t>Monday 13</a:t>
            </a:r>
            <a:r>
              <a:rPr lang="en-GB" sz="2000" b="1" baseline="30000" dirty="0"/>
              <a:t>th</a:t>
            </a:r>
            <a:r>
              <a:rPr lang="en-GB" sz="2000" b="1" dirty="0"/>
              <a:t> January 2020</a:t>
            </a:r>
          </a:p>
        </p:txBody>
      </p:sp>
      <p:grpSp>
        <p:nvGrpSpPr>
          <p:cNvPr id="13" name="Group 12">
            <a:extLst>
              <a:ext uri="{FF2B5EF4-FFF2-40B4-BE49-F238E27FC236}">
                <a16:creationId xmlns:a16="http://schemas.microsoft.com/office/drawing/2014/main" id="{0381CAE7-02A6-406D-951F-87D6E30AD242}"/>
              </a:ext>
            </a:extLst>
          </p:cNvPr>
          <p:cNvGrpSpPr/>
          <p:nvPr/>
        </p:nvGrpSpPr>
        <p:grpSpPr>
          <a:xfrm>
            <a:off x="0" y="6370320"/>
            <a:ext cx="12192000" cy="450016"/>
            <a:chOff x="0" y="6370320"/>
            <a:chExt cx="12192000" cy="450016"/>
          </a:xfrm>
        </p:grpSpPr>
        <p:cxnSp>
          <p:nvCxnSpPr>
            <p:cNvPr id="8" name="Straight Connector 7">
              <a:extLst>
                <a:ext uri="{FF2B5EF4-FFF2-40B4-BE49-F238E27FC236}">
                  <a16:creationId xmlns:a16="http://schemas.microsoft.com/office/drawing/2014/main" id="{1047E353-BB85-4B9B-B66B-8319318F1E39}"/>
                </a:ext>
              </a:extLst>
            </p:cNvPr>
            <p:cNvCxnSpPr/>
            <p:nvPr/>
          </p:nvCxnSpPr>
          <p:spPr>
            <a:xfrm flipV="1">
              <a:off x="0" y="6370320"/>
              <a:ext cx="12192000" cy="7112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3B36962-BE1B-4C56-B177-C0EF68D1DE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94160" y="6441439"/>
              <a:ext cx="285709" cy="378897"/>
            </a:xfrm>
            <a:prstGeom prst="rect">
              <a:avLst/>
            </a:prstGeom>
          </p:spPr>
        </p:pic>
      </p:grpSp>
    </p:spTree>
    <p:extLst>
      <p:ext uri="{BB962C8B-B14F-4D97-AF65-F5344CB8AC3E}">
        <p14:creationId xmlns:p14="http://schemas.microsoft.com/office/powerpoint/2010/main" val="3299793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D789168-4595-42F1-B709-906DC8B08056}"/>
              </a:ext>
            </a:extLst>
          </p:cNvPr>
          <p:cNvGrpSpPr/>
          <p:nvPr/>
        </p:nvGrpSpPr>
        <p:grpSpPr>
          <a:xfrm>
            <a:off x="0" y="6370320"/>
            <a:ext cx="12192000" cy="450016"/>
            <a:chOff x="0" y="6370320"/>
            <a:chExt cx="12192000" cy="450016"/>
          </a:xfrm>
        </p:grpSpPr>
        <p:cxnSp>
          <p:nvCxnSpPr>
            <p:cNvPr id="6" name="Straight Connector 5">
              <a:extLst>
                <a:ext uri="{FF2B5EF4-FFF2-40B4-BE49-F238E27FC236}">
                  <a16:creationId xmlns:a16="http://schemas.microsoft.com/office/drawing/2014/main" id="{ABA8E363-6034-4DC7-84BC-7EE7645651AB}"/>
                </a:ext>
              </a:extLst>
            </p:cNvPr>
            <p:cNvCxnSpPr/>
            <p:nvPr/>
          </p:nvCxnSpPr>
          <p:spPr>
            <a:xfrm flipV="1">
              <a:off x="0" y="6370320"/>
              <a:ext cx="12192000" cy="7112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7C40FCCB-8B08-4E74-A19C-E58BC5EECC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94160" y="6441439"/>
              <a:ext cx="285709" cy="378897"/>
            </a:xfrm>
            <a:prstGeom prst="rect">
              <a:avLst/>
            </a:prstGeom>
          </p:spPr>
        </p:pic>
      </p:grpSp>
      <p:sp>
        <p:nvSpPr>
          <p:cNvPr id="2" name="TextBox 1">
            <a:extLst>
              <a:ext uri="{FF2B5EF4-FFF2-40B4-BE49-F238E27FC236}">
                <a16:creationId xmlns:a16="http://schemas.microsoft.com/office/drawing/2014/main" id="{7E066AFA-14A3-48BF-8680-DFD10A000A06}"/>
              </a:ext>
            </a:extLst>
          </p:cNvPr>
          <p:cNvSpPr txBox="1"/>
          <p:nvPr/>
        </p:nvSpPr>
        <p:spPr>
          <a:xfrm>
            <a:off x="1028700" y="561975"/>
            <a:ext cx="3692421" cy="461665"/>
          </a:xfrm>
          <a:prstGeom prst="rect">
            <a:avLst/>
          </a:prstGeom>
          <a:noFill/>
        </p:spPr>
        <p:txBody>
          <a:bodyPr wrap="none" rtlCol="0">
            <a:spAutoFit/>
          </a:bodyPr>
          <a:lstStyle/>
          <a:p>
            <a:r>
              <a:rPr lang="en-GB" sz="2400" b="1" u="sng" dirty="0"/>
              <a:t>Funding – Current Situation</a:t>
            </a:r>
          </a:p>
        </p:txBody>
      </p:sp>
      <p:sp>
        <p:nvSpPr>
          <p:cNvPr id="8" name="TextBox 7">
            <a:extLst>
              <a:ext uri="{FF2B5EF4-FFF2-40B4-BE49-F238E27FC236}">
                <a16:creationId xmlns:a16="http://schemas.microsoft.com/office/drawing/2014/main" id="{0E43C890-76CE-4B3C-B3A7-4F0E4FE5571D}"/>
              </a:ext>
            </a:extLst>
          </p:cNvPr>
          <p:cNvSpPr txBox="1"/>
          <p:nvPr/>
        </p:nvSpPr>
        <p:spPr>
          <a:xfrm>
            <a:off x="981075" y="1724025"/>
            <a:ext cx="9286047" cy="2862322"/>
          </a:xfrm>
          <a:prstGeom prst="rect">
            <a:avLst/>
          </a:prstGeom>
          <a:noFill/>
        </p:spPr>
        <p:txBody>
          <a:bodyPr wrap="square" rtlCol="0">
            <a:spAutoFit/>
          </a:bodyPr>
          <a:lstStyle/>
          <a:p>
            <a:pPr marL="285750" indent="-285750">
              <a:buFont typeface="Arial" panose="020B0604020202020204" pitchFamily="34" charset="0"/>
              <a:buChar char="•"/>
            </a:pPr>
            <a:r>
              <a:rPr lang="en-GB" sz="2000" dirty="0"/>
              <a:t>To date we have utilised around £1,200 of funding for communication activities in order to increase engagement with village residents regarding the Neighbourhood Plan</a:t>
            </a:r>
          </a:p>
          <a:p>
            <a:pPr marL="285750" indent="-285750">
              <a:buFont typeface="Arial" panose="020B0604020202020204" pitchFamily="34" charset="0"/>
              <a:buChar char="•"/>
            </a:pPr>
            <a:r>
              <a:rPr lang="en-GB" sz="2000" dirty="0"/>
              <a:t>We have also commissioned a consultant to conduct a “Housing Needs Assessment” which is one of the free “Technical Support” packages offered as part of the NP initiative. To be completed in February 2020. </a:t>
            </a:r>
          </a:p>
          <a:p>
            <a:pPr marL="285750" indent="-285750">
              <a:buFont typeface="Arial" panose="020B0604020202020204" pitchFamily="34" charset="0"/>
              <a:buChar char="•"/>
            </a:pPr>
            <a:r>
              <a:rPr lang="en-GB" sz="2000" dirty="0"/>
              <a:t>It is now proposed to apply for some further funding and also to commission another free Technical Support Package </a:t>
            </a:r>
          </a:p>
          <a:p>
            <a:pPr marL="285750" indent="-285750">
              <a:buFont typeface="Arial" panose="020B0604020202020204" pitchFamily="34" charset="0"/>
              <a:buChar char="•"/>
            </a:pPr>
            <a:endParaRPr lang="en-GB" sz="2000" dirty="0"/>
          </a:p>
        </p:txBody>
      </p:sp>
    </p:spTree>
    <p:extLst>
      <p:ext uri="{BB962C8B-B14F-4D97-AF65-F5344CB8AC3E}">
        <p14:creationId xmlns:p14="http://schemas.microsoft.com/office/powerpoint/2010/main" val="68755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8956B2-D1D5-44C9-AFE2-DDEB963D1D88}"/>
              </a:ext>
            </a:extLst>
          </p:cNvPr>
          <p:cNvSpPr>
            <a:spLocks noGrp="1"/>
          </p:cNvSpPr>
          <p:nvPr>
            <p:ph idx="1"/>
          </p:nvPr>
        </p:nvSpPr>
        <p:spPr>
          <a:xfrm>
            <a:off x="571499" y="1690688"/>
            <a:ext cx="11115675" cy="2814637"/>
          </a:xfrm>
        </p:spPr>
        <p:txBody>
          <a:bodyPr>
            <a:normAutofit/>
          </a:bodyPr>
          <a:lstStyle/>
          <a:p>
            <a:r>
              <a:rPr lang="en-GB" sz="2000" dirty="0"/>
              <a:t>Based on our interaction with residents it is clear that the situation with on-street and off-street parking is seen as a very important issue for many people living in the village.</a:t>
            </a:r>
          </a:p>
          <a:p>
            <a:r>
              <a:rPr lang="en-GB" sz="2000" dirty="0"/>
              <a:t>Although there is plenty of anecdotal information we currently lack factual data to provide a robust evidence base for considering measures to tackle this issue.</a:t>
            </a:r>
          </a:p>
          <a:p>
            <a:r>
              <a:rPr lang="en-GB" sz="2000" dirty="0"/>
              <a:t>The point has also been raised several times that with most of the new housing developments being on the fringes of the village the situation, particularly with village centre parking, could become far worse.</a:t>
            </a:r>
          </a:p>
          <a:p>
            <a:r>
              <a:rPr lang="en-GB" sz="2000" dirty="0"/>
              <a:t>It is therefore proposed to apply for funding in order to commission a specialist consultant to analyse the current parking situation and provide options for improvement.</a:t>
            </a:r>
          </a:p>
        </p:txBody>
      </p:sp>
      <p:sp>
        <p:nvSpPr>
          <p:cNvPr id="4" name="Title 1">
            <a:extLst>
              <a:ext uri="{FF2B5EF4-FFF2-40B4-BE49-F238E27FC236}">
                <a16:creationId xmlns:a16="http://schemas.microsoft.com/office/drawing/2014/main" id="{07FFA1A5-D245-470F-A878-CB2C470D90E4}"/>
              </a:ext>
            </a:extLst>
          </p:cNvPr>
          <p:cNvSpPr>
            <a:spLocks noGrp="1"/>
          </p:cNvSpPr>
          <p:nvPr>
            <p:ph type="title"/>
          </p:nvPr>
        </p:nvSpPr>
        <p:spPr>
          <a:xfrm>
            <a:off x="838200" y="365125"/>
            <a:ext cx="10515600" cy="1325563"/>
          </a:xfrm>
        </p:spPr>
        <p:txBody>
          <a:bodyPr>
            <a:normAutofit/>
          </a:bodyPr>
          <a:lstStyle/>
          <a:p>
            <a:r>
              <a:rPr lang="en-GB" sz="2400" b="1" u="sng" dirty="0">
                <a:latin typeface="+mn-lt"/>
              </a:rPr>
              <a:t>Car Parking Survey Proposal</a:t>
            </a:r>
          </a:p>
        </p:txBody>
      </p:sp>
    </p:spTree>
    <p:extLst>
      <p:ext uri="{BB962C8B-B14F-4D97-AF65-F5344CB8AC3E}">
        <p14:creationId xmlns:p14="http://schemas.microsoft.com/office/powerpoint/2010/main" val="3181638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2CAA44-B841-4093-8F80-86B0CB3C184B}"/>
              </a:ext>
            </a:extLst>
          </p:cNvPr>
          <p:cNvSpPr>
            <a:spLocks noGrp="1"/>
          </p:cNvSpPr>
          <p:nvPr>
            <p:ph idx="1"/>
          </p:nvPr>
        </p:nvSpPr>
        <p:spPr>
          <a:xfrm>
            <a:off x="838200" y="1578451"/>
            <a:ext cx="10515600" cy="3024029"/>
          </a:xfrm>
        </p:spPr>
        <p:txBody>
          <a:bodyPr>
            <a:normAutofit lnSpcReduction="10000"/>
          </a:bodyPr>
          <a:lstStyle/>
          <a:p>
            <a:r>
              <a:rPr lang="en-GB" sz="2000" dirty="0"/>
              <a:t>The work would be carried out by a specialist consultant recommended by RCCE</a:t>
            </a:r>
          </a:p>
          <a:p>
            <a:r>
              <a:rPr lang="en-GB" sz="2000" dirty="0"/>
              <a:t>An on-street parking survey will be undertaken on an hourly basis over a 16 hour period 0600 – 2200 covering all public streets in the village.</a:t>
            </a:r>
          </a:p>
          <a:p>
            <a:r>
              <a:rPr lang="en-GB" sz="2000" dirty="0"/>
              <a:t>It will also include the public car park </a:t>
            </a:r>
          </a:p>
          <a:p>
            <a:r>
              <a:rPr lang="en-GB" sz="2000" dirty="0"/>
              <a:t>The survey will be conducted on a typical weekday (in school term time) selected to ensure no unusual activities are taking place (e.g. church services, roadworks, etc.)</a:t>
            </a:r>
          </a:p>
          <a:p>
            <a:r>
              <a:rPr lang="en-GB" sz="2000" dirty="0"/>
              <a:t>The survey results will be presented in a report which will also provide various options for improvement measures if considered to be necessary based on the data collected.</a:t>
            </a:r>
          </a:p>
          <a:p>
            <a:r>
              <a:rPr lang="en-GB" sz="2000" dirty="0"/>
              <a:t>The total cost of the above is £5,700 + VAT</a:t>
            </a:r>
          </a:p>
        </p:txBody>
      </p:sp>
      <p:sp>
        <p:nvSpPr>
          <p:cNvPr id="4" name="Title 1">
            <a:extLst>
              <a:ext uri="{FF2B5EF4-FFF2-40B4-BE49-F238E27FC236}">
                <a16:creationId xmlns:a16="http://schemas.microsoft.com/office/drawing/2014/main" id="{232C342F-332B-4979-8A43-36BEBA7DE185}"/>
              </a:ext>
            </a:extLst>
          </p:cNvPr>
          <p:cNvSpPr>
            <a:spLocks noGrp="1"/>
          </p:cNvSpPr>
          <p:nvPr>
            <p:ph type="title"/>
          </p:nvPr>
        </p:nvSpPr>
        <p:spPr>
          <a:xfrm>
            <a:off x="838200" y="603250"/>
            <a:ext cx="10515600" cy="467995"/>
          </a:xfrm>
        </p:spPr>
        <p:txBody>
          <a:bodyPr>
            <a:normAutofit/>
          </a:bodyPr>
          <a:lstStyle/>
          <a:p>
            <a:r>
              <a:rPr lang="en-GB" sz="2400" b="1" u="sng" dirty="0">
                <a:latin typeface="+mn-lt"/>
              </a:rPr>
              <a:t>Car Parking Survey Proposal</a:t>
            </a:r>
          </a:p>
        </p:txBody>
      </p:sp>
    </p:spTree>
    <p:extLst>
      <p:ext uri="{BB962C8B-B14F-4D97-AF65-F5344CB8AC3E}">
        <p14:creationId xmlns:p14="http://schemas.microsoft.com/office/powerpoint/2010/main" val="2689343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32C342F-332B-4979-8A43-36BEBA7DE185}"/>
              </a:ext>
            </a:extLst>
          </p:cNvPr>
          <p:cNvSpPr>
            <a:spLocks noGrp="1"/>
          </p:cNvSpPr>
          <p:nvPr>
            <p:ph type="title"/>
          </p:nvPr>
        </p:nvSpPr>
        <p:spPr>
          <a:xfrm>
            <a:off x="723900" y="488950"/>
            <a:ext cx="10515600" cy="467995"/>
          </a:xfrm>
        </p:spPr>
        <p:txBody>
          <a:bodyPr>
            <a:normAutofit/>
          </a:bodyPr>
          <a:lstStyle/>
          <a:p>
            <a:r>
              <a:rPr lang="en-GB" sz="2400" b="1" u="sng" dirty="0">
                <a:latin typeface="+mn-lt"/>
              </a:rPr>
              <a:t>In Depth Survey of Public Car Park</a:t>
            </a:r>
          </a:p>
        </p:txBody>
      </p:sp>
      <p:sp>
        <p:nvSpPr>
          <p:cNvPr id="5" name="Content Placeholder 4">
            <a:extLst>
              <a:ext uri="{FF2B5EF4-FFF2-40B4-BE49-F238E27FC236}">
                <a16:creationId xmlns:a16="http://schemas.microsoft.com/office/drawing/2014/main" id="{85AEC14C-4C9C-4F5C-B296-5CCF73514877}"/>
              </a:ext>
            </a:extLst>
          </p:cNvPr>
          <p:cNvSpPr>
            <a:spLocks noGrp="1"/>
          </p:cNvSpPr>
          <p:nvPr>
            <p:ph idx="1"/>
          </p:nvPr>
        </p:nvSpPr>
        <p:spPr>
          <a:xfrm>
            <a:off x="723900" y="1463675"/>
            <a:ext cx="10744200" cy="3289300"/>
          </a:xfrm>
        </p:spPr>
        <p:txBody>
          <a:bodyPr>
            <a:noAutofit/>
          </a:bodyPr>
          <a:lstStyle/>
          <a:p>
            <a:pPr marL="0" indent="0">
              <a:buNone/>
            </a:pPr>
            <a:r>
              <a:rPr lang="en-GB" sz="2000" dirty="0"/>
              <a:t>The public car park  has free parking with no controls and a single entrance off Queens Road.</a:t>
            </a:r>
          </a:p>
          <a:p>
            <a:pPr marL="0" indent="0">
              <a:buNone/>
            </a:pPr>
            <a:r>
              <a:rPr lang="en-GB" sz="2000" dirty="0"/>
              <a:t>The village centre survey will indicate occupancy of the car park through the day.</a:t>
            </a:r>
          </a:p>
          <a:p>
            <a:pPr marL="0" indent="0">
              <a:buNone/>
            </a:pPr>
            <a:r>
              <a:rPr lang="en-GB" sz="2000" dirty="0"/>
              <a:t>More detailed surveys of the use of the car park will cost as follows:</a:t>
            </a:r>
          </a:p>
          <a:p>
            <a:pPr marL="0" indent="0">
              <a:buNone/>
            </a:pPr>
            <a:r>
              <a:rPr lang="en-GB" sz="2000" dirty="0"/>
              <a:t> </a:t>
            </a:r>
          </a:p>
          <a:p>
            <a:pPr marL="0" lvl="0" indent="0">
              <a:buNone/>
            </a:pPr>
            <a:r>
              <a:rPr lang="en-GB" sz="2000" dirty="0"/>
              <a:t>An ANPR (Automatic Number Plate Recognition) survey which establishes in and out flows, parking occupancy and the extent of time vehicles park over a 24 hour period.</a:t>
            </a:r>
          </a:p>
          <a:p>
            <a:pPr marL="0" lvl="0" indent="0">
              <a:buNone/>
            </a:pPr>
            <a:r>
              <a:rPr lang="en-GB" sz="2000" dirty="0"/>
              <a:t>For one weekday - £1,500 plus VAT</a:t>
            </a:r>
          </a:p>
          <a:p>
            <a:pPr marL="0" lvl="0" indent="0">
              <a:buNone/>
            </a:pPr>
            <a:r>
              <a:rPr lang="en-GB" sz="2000" dirty="0"/>
              <a:t>For one weekday and a Saturday - £2,850 plus VAT</a:t>
            </a:r>
          </a:p>
          <a:p>
            <a:pPr marL="0" indent="0">
              <a:buNone/>
            </a:pPr>
            <a:r>
              <a:rPr lang="en-GB" sz="2000" dirty="0"/>
              <a:t> </a:t>
            </a:r>
          </a:p>
          <a:p>
            <a:pPr marL="0" indent="0">
              <a:buNone/>
            </a:pPr>
            <a:endParaRPr lang="en-GB" sz="2000" dirty="0"/>
          </a:p>
        </p:txBody>
      </p:sp>
      <p:sp>
        <p:nvSpPr>
          <p:cNvPr id="6" name="TextBox 5">
            <a:extLst>
              <a:ext uri="{FF2B5EF4-FFF2-40B4-BE49-F238E27FC236}">
                <a16:creationId xmlns:a16="http://schemas.microsoft.com/office/drawing/2014/main" id="{64DDEAAD-C1BE-4D61-A90F-154485F08013}"/>
              </a:ext>
            </a:extLst>
          </p:cNvPr>
          <p:cNvSpPr txBox="1"/>
          <p:nvPr/>
        </p:nvSpPr>
        <p:spPr>
          <a:xfrm>
            <a:off x="723900" y="4867275"/>
            <a:ext cx="10401300" cy="646331"/>
          </a:xfrm>
          <a:prstGeom prst="rect">
            <a:avLst/>
          </a:prstGeom>
          <a:noFill/>
        </p:spPr>
        <p:txBody>
          <a:bodyPr wrap="square" rtlCol="0">
            <a:spAutoFit/>
          </a:bodyPr>
          <a:lstStyle/>
          <a:p>
            <a:r>
              <a:rPr lang="en-GB" dirty="0">
                <a:solidFill>
                  <a:srgbClr val="FF0000"/>
                </a:solidFill>
              </a:rPr>
              <a:t>Budget restraints prevent this being included in the NP proposal but it could be considered as a “Parish Council” initiative to provide valuable data on car park usage.</a:t>
            </a:r>
          </a:p>
        </p:txBody>
      </p:sp>
    </p:spTree>
    <p:extLst>
      <p:ext uri="{BB962C8B-B14F-4D97-AF65-F5344CB8AC3E}">
        <p14:creationId xmlns:p14="http://schemas.microsoft.com/office/powerpoint/2010/main" val="2408411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8541801-8579-4BA4-82CD-A30B004F7E3B}"/>
              </a:ext>
            </a:extLst>
          </p:cNvPr>
          <p:cNvSpPr txBox="1"/>
          <p:nvPr/>
        </p:nvSpPr>
        <p:spPr>
          <a:xfrm>
            <a:off x="713205" y="1534918"/>
            <a:ext cx="10428705" cy="3200876"/>
          </a:xfrm>
          <a:prstGeom prst="rect">
            <a:avLst/>
          </a:prstGeom>
          <a:noFill/>
        </p:spPr>
        <p:txBody>
          <a:bodyPr wrap="square" rtlCol="0">
            <a:spAutoFit/>
          </a:bodyPr>
          <a:lstStyle/>
          <a:p>
            <a:r>
              <a:rPr lang="en-GB" sz="2400" b="1" dirty="0"/>
              <a:t>Design Including Design Codes</a:t>
            </a:r>
          </a:p>
          <a:p>
            <a:pPr marL="914400" lvl="1" indent="-457200">
              <a:buFont typeface="Arial" panose="020B0604020202020204" pitchFamily="34" charset="0"/>
              <a:buChar char="•"/>
            </a:pPr>
            <a:r>
              <a:rPr lang="en-GB" sz="2000" dirty="0"/>
              <a:t>To ensure any future development is influenced by and reflects the views of the local community</a:t>
            </a:r>
          </a:p>
          <a:p>
            <a:pPr marL="914400" lvl="1" indent="-457200">
              <a:buFont typeface="Arial" panose="020B0604020202020204" pitchFamily="34" charset="0"/>
              <a:buChar char="•"/>
            </a:pPr>
            <a:r>
              <a:rPr lang="en-GB" sz="2000" dirty="0"/>
              <a:t>Respect existing assets and encourage walking and cycling and reduce the impact of traffic</a:t>
            </a:r>
          </a:p>
          <a:p>
            <a:pPr marL="914400" lvl="1" indent="-457200">
              <a:buFont typeface="Arial" panose="020B0604020202020204" pitchFamily="34" charset="0"/>
              <a:buChar char="•"/>
            </a:pPr>
            <a:r>
              <a:rPr lang="en-GB" sz="2000" dirty="0"/>
              <a:t>Professional urban designers will assist us to produce bespoke urban design guides and codes</a:t>
            </a:r>
          </a:p>
          <a:p>
            <a:pPr marL="914400" lvl="1" indent="-457200">
              <a:buFont typeface="Arial" panose="020B0604020202020204" pitchFamily="34" charset="0"/>
              <a:buChar char="•"/>
            </a:pPr>
            <a:r>
              <a:rPr lang="en-GB" sz="2000" i="1" dirty="0">
                <a:solidFill>
                  <a:srgbClr val="FF0000"/>
                </a:solidFill>
              </a:rPr>
              <a:t>Could be commissioned next as we already have relevant information from our previous village design statement and residents views coupled with the outcome of the Housing Needs Assessment</a:t>
            </a:r>
          </a:p>
          <a:p>
            <a:pPr marL="914400" lvl="1" indent="-457200">
              <a:buFont typeface="Arial" panose="020B0604020202020204" pitchFamily="34" charset="0"/>
              <a:buChar char="•"/>
            </a:pPr>
            <a:endParaRPr lang="en-GB" sz="2000" dirty="0"/>
          </a:p>
        </p:txBody>
      </p:sp>
      <p:sp>
        <p:nvSpPr>
          <p:cNvPr id="7" name="Title 1">
            <a:extLst>
              <a:ext uri="{FF2B5EF4-FFF2-40B4-BE49-F238E27FC236}">
                <a16:creationId xmlns:a16="http://schemas.microsoft.com/office/drawing/2014/main" id="{639D183B-7E3A-4E22-BA24-6E582316C9DB}"/>
              </a:ext>
            </a:extLst>
          </p:cNvPr>
          <p:cNvSpPr>
            <a:spLocks noGrp="1"/>
          </p:cNvSpPr>
          <p:nvPr>
            <p:ph type="title"/>
          </p:nvPr>
        </p:nvSpPr>
        <p:spPr>
          <a:xfrm>
            <a:off x="713205" y="536576"/>
            <a:ext cx="11038840" cy="568526"/>
          </a:xfrm>
        </p:spPr>
        <p:txBody>
          <a:bodyPr>
            <a:normAutofit/>
          </a:bodyPr>
          <a:lstStyle/>
          <a:p>
            <a:r>
              <a:rPr lang="en-GB" sz="2400" b="1" u="sng" dirty="0">
                <a:latin typeface="+mn-lt"/>
              </a:rPr>
              <a:t>Free Consultancy Package (provided under the NP Technical Support Programme)</a:t>
            </a:r>
          </a:p>
        </p:txBody>
      </p:sp>
    </p:spTree>
    <p:extLst>
      <p:ext uri="{BB962C8B-B14F-4D97-AF65-F5344CB8AC3E}">
        <p14:creationId xmlns:p14="http://schemas.microsoft.com/office/powerpoint/2010/main" val="85559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575E1-2CF8-4844-8354-05C8BC105544}"/>
              </a:ext>
            </a:extLst>
          </p:cNvPr>
          <p:cNvSpPr>
            <a:spLocks noGrp="1"/>
          </p:cNvSpPr>
          <p:nvPr>
            <p:ph type="title"/>
          </p:nvPr>
        </p:nvSpPr>
        <p:spPr>
          <a:xfrm>
            <a:off x="709612" y="412751"/>
            <a:ext cx="10515600" cy="558900"/>
          </a:xfrm>
        </p:spPr>
        <p:txBody>
          <a:bodyPr>
            <a:normAutofit/>
          </a:bodyPr>
          <a:lstStyle/>
          <a:p>
            <a:r>
              <a:rPr lang="en-GB" sz="2800" b="1" u="sng" dirty="0">
                <a:latin typeface="+mn-lt"/>
              </a:rPr>
              <a:t>Funding Summary </a:t>
            </a:r>
          </a:p>
        </p:txBody>
      </p:sp>
      <p:sp>
        <p:nvSpPr>
          <p:cNvPr id="3" name="Content Placeholder 2">
            <a:extLst>
              <a:ext uri="{FF2B5EF4-FFF2-40B4-BE49-F238E27FC236}">
                <a16:creationId xmlns:a16="http://schemas.microsoft.com/office/drawing/2014/main" id="{EA5DABC0-9FC1-479C-BA87-EC6FD571548D}"/>
              </a:ext>
            </a:extLst>
          </p:cNvPr>
          <p:cNvSpPr>
            <a:spLocks noGrp="1"/>
          </p:cNvSpPr>
          <p:nvPr>
            <p:ph idx="1"/>
          </p:nvPr>
        </p:nvSpPr>
        <p:spPr>
          <a:xfrm>
            <a:off x="709612" y="1073685"/>
            <a:ext cx="11172826" cy="2207560"/>
          </a:xfrm>
        </p:spPr>
        <p:txBody>
          <a:bodyPr>
            <a:normAutofit/>
          </a:bodyPr>
          <a:lstStyle/>
          <a:p>
            <a:r>
              <a:rPr lang="en-GB" sz="2000" dirty="0"/>
              <a:t>Maximum funding available to us £17,000 </a:t>
            </a:r>
          </a:p>
          <a:p>
            <a:r>
              <a:rPr lang="en-GB" sz="2000" dirty="0"/>
              <a:t>Funding used to date £1,200</a:t>
            </a:r>
          </a:p>
          <a:p>
            <a:r>
              <a:rPr lang="en-GB" sz="2000" dirty="0"/>
              <a:t>We need to retain £3,000 for preparation of the “</a:t>
            </a:r>
            <a:r>
              <a:rPr lang="en-GB" sz="2000" i="1" dirty="0"/>
              <a:t>Basic Condition and Consultation Statements” </a:t>
            </a:r>
            <a:r>
              <a:rPr lang="en-GB" sz="2000" dirty="0"/>
              <a:t>later in the NP process</a:t>
            </a:r>
          </a:p>
          <a:p>
            <a:r>
              <a:rPr lang="en-GB" sz="2000" dirty="0"/>
              <a:t>Each time we apply for funding we can also apply for one of the free Technical Support Packages</a:t>
            </a:r>
          </a:p>
        </p:txBody>
      </p:sp>
      <p:graphicFrame>
        <p:nvGraphicFramePr>
          <p:cNvPr id="4" name="Table 4">
            <a:extLst>
              <a:ext uri="{FF2B5EF4-FFF2-40B4-BE49-F238E27FC236}">
                <a16:creationId xmlns:a16="http://schemas.microsoft.com/office/drawing/2014/main" id="{D2CA4F31-EAE9-458C-B0D3-C89111743BA2}"/>
              </a:ext>
            </a:extLst>
          </p:cNvPr>
          <p:cNvGraphicFramePr>
            <a:graphicFrameLocks noGrp="1"/>
          </p:cNvGraphicFramePr>
          <p:nvPr>
            <p:extLst>
              <p:ext uri="{D42A27DB-BD31-4B8C-83A1-F6EECF244321}">
                <p14:modId xmlns:p14="http://schemas.microsoft.com/office/powerpoint/2010/main" val="3009009281"/>
              </p:ext>
            </p:extLst>
          </p:nvPr>
        </p:nvGraphicFramePr>
        <p:xfrm>
          <a:off x="971550" y="3209289"/>
          <a:ext cx="10248899" cy="2560320"/>
        </p:xfrm>
        <a:graphic>
          <a:graphicData uri="http://schemas.openxmlformats.org/drawingml/2006/table">
            <a:tbl>
              <a:tblPr firstRow="1" bandRow="1">
                <a:tableStyleId>{5C22544A-7EE6-4342-B048-85BDC9FD1C3A}</a:tableStyleId>
              </a:tblPr>
              <a:tblGrid>
                <a:gridCol w="8277224">
                  <a:extLst>
                    <a:ext uri="{9D8B030D-6E8A-4147-A177-3AD203B41FA5}">
                      <a16:colId xmlns:a16="http://schemas.microsoft.com/office/drawing/2014/main" val="3461730118"/>
                    </a:ext>
                  </a:extLst>
                </a:gridCol>
                <a:gridCol w="904875">
                  <a:extLst>
                    <a:ext uri="{9D8B030D-6E8A-4147-A177-3AD203B41FA5}">
                      <a16:colId xmlns:a16="http://schemas.microsoft.com/office/drawing/2014/main" val="2129228116"/>
                    </a:ext>
                  </a:extLst>
                </a:gridCol>
                <a:gridCol w="1066800">
                  <a:extLst>
                    <a:ext uri="{9D8B030D-6E8A-4147-A177-3AD203B41FA5}">
                      <a16:colId xmlns:a16="http://schemas.microsoft.com/office/drawing/2014/main" val="2012198154"/>
                    </a:ext>
                  </a:extLst>
                </a:gridCol>
              </a:tblGrid>
              <a:tr h="370840">
                <a:tc>
                  <a:txBody>
                    <a:bodyPr/>
                    <a:lstStyle/>
                    <a:p>
                      <a:r>
                        <a:rPr lang="en-GB" dirty="0"/>
                        <a:t>Proposal</a:t>
                      </a:r>
                    </a:p>
                  </a:txBody>
                  <a:tcPr/>
                </a:tc>
                <a:tc>
                  <a:txBody>
                    <a:bodyPr/>
                    <a:lstStyle/>
                    <a:p>
                      <a:pPr algn="r"/>
                      <a:r>
                        <a:rPr lang="en-GB" dirty="0"/>
                        <a:t>Cost</a:t>
                      </a:r>
                    </a:p>
                  </a:txBody>
                  <a:tcPr/>
                </a:tc>
                <a:tc>
                  <a:txBody>
                    <a:bodyPr/>
                    <a:lstStyle/>
                    <a:p>
                      <a:pPr algn="r"/>
                      <a:r>
                        <a:rPr lang="en-GB" dirty="0"/>
                        <a:t>Balance</a:t>
                      </a:r>
                    </a:p>
                  </a:txBody>
                  <a:tcPr/>
                </a:tc>
                <a:extLst>
                  <a:ext uri="{0D108BD9-81ED-4DB2-BD59-A6C34878D82A}">
                    <a16:rowId xmlns:a16="http://schemas.microsoft.com/office/drawing/2014/main" val="846836567"/>
                  </a:ext>
                </a:extLst>
              </a:tr>
              <a:tr h="370840">
                <a:tc>
                  <a:txBody>
                    <a:bodyPr/>
                    <a:lstStyle/>
                    <a:p>
                      <a:r>
                        <a:rPr lang="en-GB" sz="1600" dirty="0"/>
                        <a:t>Maximum Total Funding Available</a:t>
                      </a:r>
                    </a:p>
                  </a:txBody>
                  <a:tcPr/>
                </a:tc>
                <a:tc>
                  <a:txBody>
                    <a:bodyPr/>
                    <a:lstStyle/>
                    <a:p>
                      <a:pPr algn="r"/>
                      <a:endParaRPr lang="en-GB" sz="1600" dirty="0"/>
                    </a:p>
                  </a:txBody>
                  <a:tcPr/>
                </a:tc>
                <a:tc>
                  <a:txBody>
                    <a:bodyPr/>
                    <a:lstStyle/>
                    <a:p>
                      <a:pPr algn="r"/>
                      <a:r>
                        <a:rPr lang="en-GB" sz="1600" dirty="0"/>
                        <a:t>£17,000</a:t>
                      </a:r>
                    </a:p>
                  </a:txBody>
                  <a:tcPr/>
                </a:tc>
                <a:extLst>
                  <a:ext uri="{0D108BD9-81ED-4DB2-BD59-A6C34878D82A}">
                    <a16:rowId xmlns:a16="http://schemas.microsoft.com/office/drawing/2014/main" val="3806573475"/>
                  </a:ext>
                </a:extLst>
              </a:tr>
              <a:tr h="370840">
                <a:tc>
                  <a:txBody>
                    <a:bodyPr/>
                    <a:lstStyle/>
                    <a:p>
                      <a:r>
                        <a:rPr lang="en-GB" sz="1600" dirty="0"/>
                        <a:t>Used to date (for communication purposes)</a:t>
                      </a:r>
                    </a:p>
                  </a:txBody>
                  <a:tcPr/>
                </a:tc>
                <a:tc>
                  <a:txBody>
                    <a:bodyPr/>
                    <a:lstStyle/>
                    <a:p>
                      <a:pPr algn="r"/>
                      <a:r>
                        <a:rPr lang="en-GB" sz="1600" dirty="0"/>
                        <a:t>£1,200</a:t>
                      </a:r>
                    </a:p>
                  </a:txBody>
                  <a:tcPr/>
                </a:tc>
                <a:tc>
                  <a:txBody>
                    <a:bodyPr/>
                    <a:lstStyle/>
                    <a:p>
                      <a:pPr algn="r"/>
                      <a:r>
                        <a:rPr lang="en-GB" sz="1600" dirty="0"/>
                        <a:t>£15,800</a:t>
                      </a:r>
                    </a:p>
                  </a:txBody>
                  <a:tcPr/>
                </a:tc>
                <a:extLst>
                  <a:ext uri="{0D108BD9-81ED-4DB2-BD59-A6C34878D82A}">
                    <a16:rowId xmlns:a16="http://schemas.microsoft.com/office/drawing/2014/main" val="3874658371"/>
                  </a:ext>
                </a:extLst>
              </a:tr>
              <a:tr h="370840">
                <a:tc>
                  <a:txBody>
                    <a:bodyPr/>
                    <a:lstStyle/>
                    <a:p>
                      <a:r>
                        <a:rPr lang="en-GB" sz="1600" dirty="0"/>
                        <a:t>Proposed Car Parking Survey - </a:t>
                      </a:r>
                      <a:r>
                        <a:rPr lang="en-GB" sz="1600" dirty="0">
                          <a:solidFill>
                            <a:srgbClr val="FF0000"/>
                          </a:solidFill>
                        </a:rPr>
                        <a:t>To be applied for now</a:t>
                      </a:r>
                    </a:p>
                  </a:txBody>
                  <a:tcPr/>
                </a:tc>
                <a:tc>
                  <a:txBody>
                    <a:bodyPr/>
                    <a:lstStyle/>
                    <a:p>
                      <a:pPr algn="r"/>
                      <a:r>
                        <a:rPr lang="en-GB" sz="1600" dirty="0"/>
                        <a:t>£5,700</a:t>
                      </a:r>
                    </a:p>
                  </a:txBody>
                  <a:tcPr/>
                </a:tc>
                <a:tc>
                  <a:txBody>
                    <a:bodyPr/>
                    <a:lstStyle/>
                    <a:p>
                      <a:pPr algn="r"/>
                      <a:r>
                        <a:rPr lang="en-GB" sz="1600" dirty="0"/>
                        <a:t>£10,100</a:t>
                      </a:r>
                    </a:p>
                  </a:txBody>
                  <a:tcPr/>
                </a:tc>
                <a:extLst>
                  <a:ext uri="{0D108BD9-81ED-4DB2-BD59-A6C34878D82A}">
                    <a16:rowId xmlns:a16="http://schemas.microsoft.com/office/drawing/2014/main" val="3643558167"/>
                  </a:ext>
                </a:extLst>
              </a:tr>
              <a:tr h="0">
                <a:tc>
                  <a:txBody>
                    <a:bodyPr/>
                    <a:lstStyle/>
                    <a:p>
                      <a:r>
                        <a:rPr lang="en-GB" sz="1600" dirty="0"/>
                        <a:t>Funding for further communication (leaflet to increase email data base) – </a:t>
                      </a:r>
                      <a:r>
                        <a:rPr lang="en-GB" sz="1600" dirty="0">
                          <a:solidFill>
                            <a:srgbClr val="FF0000"/>
                          </a:solidFill>
                        </a:rPr>
                        <a:t>To be applied for now</a:t>
                      </a:r>
                    </a:p>
                  </a:txBody>
                  <a:tcPr/>
                </a:tc>
                <a:tc>
                  <a:txBody>
                    <a:bodyPr/>
                    <a:lstStyle/>
                    <a:p>
                      <a:pPr algn="r"/>
                      <a:r>
                        <a:rPr lang="en-GB" sz="1600" dirty="0"/>
                        <a:t>£500</a:t>
                      </a:r>
                    </a:p>
                  </a:txBody>
                  <a:tcPr/>
                </a:tc>
                <a:tc>
                  <a:txBody>
                    <a:bodyPr/>
                    <a:lstStyle/>
                    <a:p>
                      <a:pPr algn="r"/>
                      <a:r>
                        <a:rPr lang="en-GB" sz="1600" dirty="0"/>
                        <a:t>£9,600</a:t>
                      </a:r>
                    </a:p>
                  </a:txBody>
                  <a:tcPr/>
                </a:tc>
                <a:extLst>
                  <a:ext uri="{0D108BD9-81ED-4DB2-BD59-A6C34878D82A}">
                    <a16:rowId xmlns:a16="http://schemas.microsoft.com/office/drawing/2014/main" val="327352729"/>
                  </a:ext>
                </a:extLst>
              </a:tr>
              <a:tr h="370840">
                <a:tc>
                  <a:txBody>
                    <a:bodyPr/>
                    <a:lstStyle/>
                    <a:p>
                      <a:r>
                        <a:rPr lang="en-GB" sz="1600" dirty="0"/>
                        <a:t>Funds to be Allocated for “</a:t>
                      </a:r>
                      <a:r>
                        <a:rPr lang="en-GB" sz="1600" i="1" dirty="0"/>
                        <a:t>Basic Condition and Consultation Statements”</a:t>
                      </a:r>
                      <a:endParaRPr lang="en-GB" sz="1600" dirty="0"/>
                    </a:p>
                  </a:txBody>
                  <a:tcPr/>
                </a:tc>
                <a:tc>
                  <a:txBody>
                    <a:bodyPr/>
                    <a:lstStyle/>
                    <a:p>
                      <a:pPr algn="r"/>
                      <a:r>
                        <a:rPr lang="en-GB" sz="1600" dirty="0"/>
                        <a:t>£3,000</a:t>
                      </a:r>
                    </a:p>
                  </a:txBody>
                  <a:tcPr/>
                </a:tc>
                <a:tc>
                  <a:txBody>
                    <a:bodyPr/>
                    <a:lstStyle/>
                    <a:p>
                      <a:pPr algn="r"/>
                      <a:r>
                        <a:rPr lang="en-GB" sz="1600" dirty="0"/>
                        <a:t>£6,600</a:t>
                      </a:r>
                    </a:p>
                  </a:txBody>
                  <a:tcPr/>
                </a:tc>
                <a:extLst>
                  <a:ext uri="{0D108BD9-81ED-4DB2-BD59-A6C34878D82A}">
                    <a16:rowId xmlns:a16="http://schemas.microsoft.com/office/drawing/2014/main" val="2676251198"/>
                  </a:ext>
                </a:extLst>
              </a:tr>
              <a:tr h="370840">
                <a:tc>
                  <a:txBody>
                    <a:bodyPr/>
                    <a:lstStyle/>
                    <a:p>
                      <a:r>
                        <a:rPr lang="en-GB" sz="1600" b="1" dirty="0"/>
                        <a:t>Balance remaining for future activities</a:t>
                      </a:r>
                    </a:p>
                  </a:txBody>
                  <a:tcPr/>
                </a:tc>
                <a:tc>
                  <a:txBody>
                    <a:bodyPr/>
                    <a:lstStyle/>
                    <a:p>
                      <a:pPr algn="r"/>
                      <a:endParaRPr lang="en-GB" sz="1600" b="1" dirty="0"/>
                    </a:p>
                  </a:txBody>
                  <a:tcPr/>
                </a:tc>
                <a:tc>
                  <a:txBody>
                    <a:bodyPr/>
                    <a:lstStyle/>
                    <a:p>
                      <a:pPr algn="r"/>
                      <a:r>
                        <a:rPr lang="en-GB" sz="1600" b="1" dirty="0"/>
                        <a:t>£6,600</a:t>
                      </a:r>
                    </a:p>
                  </a:txBody>
                  <a:tcPr/>
                </a:tc>
                <a:extLst>
                  <a:ext uri="{0D108BD9-81ED-4DB2-BD59-A6C34878D82A}">
                    <a16:rowId xmlns:a16="http://schemas.microsoft.com/office/drawing/2014/main" val="4068321479"/>
                  </a:ext>
                </a:extLst>
              </a:tr>
            </a:tbl>
          </a:graphicData>
        </a:graphic>
      </p:graphicFrame>
    </p:spTree>
    <p:extLst>
      <p:ext uri="{BB962C8B-B14F-4D97-AF65-F5344CB8AC3E}">
        <p14:creationId xmlns:p14="http://schemas.microsoft.com/office/powerpoint/2010/main" val="2265768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3832</TotalTime>
  <Words>715</Words>
  <Application>Microsoft Office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Car Parking Survey Proposal</vt:lpstr>
      <vt:lpstr>Car Parking Survey Proposal</vt:lpstr>
      <vt:lpstr>In Depth Survey of Public Car Park</vt:lpstr>
      <vt:lpstr>Free Consultancy Package (provided under the NP Technical Support Programme)</vt:lpstr>
      <vt:lpstr>Funding 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Calton</dc:creator>
  <cp:lastModifiedBy>Tony Calton</cp:lastModifiedBy>
  <cp:revision>179</cp:revision>
  <cp:lastPrinted>2019-02-04T13:13:15Z</cp:lastPrinted>
  <dcterms:created xsi:type="dcterms:W3CDTF">2018-10-10T10:01:30Z</dcterms:created>
  <dcterms:modified xsi:type="dcterms:W3CDTF">2020-01-15T13:58:41Z</dcterms:modified>
</cp:coreProperties>
</file>